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4696C34-9B2A-47DD-208F-15FAFD50DD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0100" y="2404534"/>
            <a:ext cx="9118600" cy="1646302"/>
          </a:xfrm>
        </p:spPr>
        <p:txBody>
          <a:bodyPr/>
          <a:lstStyle/>
          <a:p>
            <a:r>
              <a:rPr lang="en-GB" dirty="0"/>
              <a:t>Does the </a:t>
            </a:r>
            <a:r>
              <a:rPr lang="en-GB" i="1" dirty="0" err="1"/>
              <a:t>Viṁśikā</a:t>
            </a:r>
            <a:r>
              <a:rPr lang="en-GB" dirty="0" err="1"/>
              <a:t>’s</a:t>
            </a:r>
            <a:r>
              <a:rPr lang="en-GB" dirty="0"/>
              <a:t> author reject the </a:t>
            </a:r>
            <a:r>
              <a:rPr lang="en-GB" i="1" dirty="0" err="1"/>
              <a:t>Abhidharma</a:t>
            </a:r>
            <a:r>
              <a:rPr lang="hu-HU" i="1" dirty="0"/>
              <a:t>-</a:t>
            </a:r>
            <a:r>
              <a:rPr lang="en-GB" i="1" dirty="0" err="1"/>
              <a:t>kośa</a:t>
            </a:r>
            <a:r>
              <a:rPr lang="en-GB" i="1" dirty="0"/>
              <a:t>?</a:t>
            </a:r>
            <a:endParaRPr lang="en-US" i="1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071C586-98ED-6ECB-E502-F448557EBE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Ferenc </a:t>
            </a:r>
            <a:r>
              <a:rPr lang="en-US" dirty="0" err="1"/>
              <a:t>Ruzsa</a:t>
            </a:r>
            <a:endParaRPr lang="en-US" dirty="0"/>
          </a:p>
          <a:p>
            <a:r>
              <a:rPr lang="en-US" dirty="0"/>
              <a:t>ELTE University, Budapest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52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8040FD2-F251-4533-3677-160F44253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Conclusion</a:t>
            </a:r>
            <a:endParaRPr lang="en-US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64B2E6C-5248-C1CA-D18E-7002B3BEB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Bef>
                <a:spcPts val="600"/>
              </a:spcBef>
              <a:buNone/>
            </a:pPr>
            <a:r>
              <a:rPr lang="en-US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the </a:t>
            </a:r>
            <a:r>
              <a:rPr lang="en-US" sz="1800" i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Abhidharma-kośa-bhāṣya</a:t>
            </a:r>
            <a:r>
              <a:rPr lang="en-US" sz="18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Vasubandhu</a:t>
            </a:r>
            <a:r>
              <a:rPr lang="en-US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quotes several times “</a:t>
            </a:r>
            <a:r>
              <a:rPr lang="en-US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sarva</a:t>
            </a:r>
            <a:r>
              <a:rPr lang="hu-HU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dharmā</a:t>
            </a:r>
            <a:r>
              <a:rPr lang="en-US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anātmānaḥ</a:t>
            </a:r>
            <a:r>
              <a:rPr lang="en-US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endParaRPr lang="en-GB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buNone/>
            </a:pPr>
            <a:r>
              <a:rPr lang="en-US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buNone/>
            </a:pPr>
            <a:r>
              <a:rPr lang="en-US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The picture emerging is that the relation of the two philosophies (at least as </a:t>
            </a:r>
            <a:r>
              <a:rPr lang="en-US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Vasubandhu</a:t>
            </a:r>
            <a:r>
              <a:rPr lang="en-US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saw it) was not like Newton’s to Aristotelian physics but rather like Einstein’s to Newton. Not so much a rejection, rather an extension by unification.</a:t>
            </a:r>
            <a:r>
              <a:rPr lang="hu-HU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hu-HU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Space</a:t>
            </a:r>
            <a:r>
              <a:rPr lang="hu-HU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hu-HU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hu-HU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hu-HU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cognition</a:t>
            </a:r>
            <a:r>
              <a:rPr lang="hu-HU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hu-HU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cognized</a:t>
            </a:r>
            <a:r>
              <a:rPr lang="hu-HU" sz="18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.)</a:t>
            </a:r>
            <a:endParaRPr lang="en-GB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buNone/>
            </a:pPr>
            <a:r>
              <a:rPr lang="en-US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798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AA854D7-B9C0-7CBB-7DF7-BE622D60F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Vasubandhu’s</a:t>
            </a:r>
            <a:r>
              <a:rPr lang="en-US" dirty="0"/>
              <a:t> conversion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0EDD96D-2B54-0280-297A-8961C94E9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First </a:t>
            </a:r>
            <a:r>
              <a:rPr lang="en-GB" dirty="0" err="1"/>
              <a:t>Hīnayāna</a:t>
            </a:r>
            <a:r>
              <a:rPr lang="en-GB" dirty="0"/>
              <a:t>, then </a:t>
            </a:r>
            <a:r>
              <a:rPr lang="en-GB" dirty="0" err="1"/>
              <a:t>Mahāyāna</a:t>
            </a:r>
            <a:r>
              <a:rPr lang="en-GB" dirty="0"/>
              <a:t> master</a:t>
            </a:r>
          </a:p>
          <a:p>
            <a:pPr marL="0" indent="0">
              <a:buNone/>
            </a:pPr>
            <a:r>
              <a:rPr lang="en-GB" dirty="0"/>
              <a:t>A conversion is not so unusual</a:t>
            </a:r>
            <a:r>
              <a:rPr lang="hu-HU" dirty="0"/>
              <a:t>, </a:t>
            </a:r>
            <a:r>
              <a:rPr lang="hu-HU" dirty="0" err="1"/>
              <a:t>but</a:t>
            </a: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Radical turn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In philosophy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In loyalty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And he was perhaps the greatest philosopher in both traditions</a:t>
            </a:r>
            <a:r>
              <a:rPr lang="hu-HU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 marL="0" indent="0">
              <a:buNone/>
            </a:pPr>
            <a:r>
              <a:rPr lang="en-GB" dirty="0"/>
              <a:t>Two extreme responses: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Two </a:t>
            </a:r>
            <a:r>
              <a:rPr lang="en-GB" dirty="0" err="1"/>
              <a:t>Vasubandhus</a:t>
            </a: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No real change, he was a crypto-</a:t>
            </a:r>
            <a:r>
              <a:rPr lang="en-GB" dirty="0" err="1"/>
              <a:t>Yogācārin</a:t>
            </a:r>
            <a:r>
              <a:rPr lang="en-GB" dirty="0"/>
              <a:t> all along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157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8040FD2-F251-4533-3677-160F44253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64B2E6C-5248-C1CA-D18E-7002B3BEB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Immanuel Kant turning transcendental idealist</a:t>
            </a:r>
          </a:p>
          <a:p>
            <a:pPr marL="400050" lvl="1" indent="0">
              <a:buNone/>
            </a:pPr>
            <a:r>
              <a:rPr lang="en-GB" sz="1800" dirty="0"/>
              <a:t>57 years old when published his </a:t>
            </a:r>
            <a:r>
              <a:rPr lang="en-GB" sz="1800" i="1" dirty="0"/>
              <a:t>Critique of Pure Reason</a:t>
            </a:r>
          </a:p>
          <a:p>
            <a:pPr marL="400050" lvl="1" indent="0">
              <a:buNone/>
            </a:pPr>
            <a:r>
              <a:rPr lang="en-GB" sz="1800" dirty="0"/>
              <a:t>David Hume awakened him from his “dogmatic slumber”</a:t>
            </a:r>
            <a:endParaRPr lang="hu-HU" sz="1800" dirty="0"/>
          </a:p>
          <a:p>
            <a:pPr marL="400050" lvl="1" indent="0">
              <a:buNone/>
            </a:pPr>
            <a:endParaRPr lang="en-GB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err="1"/>
              <a:t>Vācaspati</a:t>
            </a:r>
            <a:r>
              <a:rPr lang="en-GB" dirty="0"/>
              <a:t> </a:t>
            </a:r>
            <a:r>
              <a:rPr lang="en-GB" dirty="0" err="1"/>
              <a:t>Miśra</a:t>
            </a:r>
            <a:endParaRPr lang="en-GB" dirty="0"/>
          </a:p>
          <a:p>
            <a:pPr marL="400050" lvl="1" indent="0">
              <a:buNone/>
            </a:pPr>
            <a:r>
              <a:rPr lang="en-GB" sz="1800" dirty="0"/>
              <a:t>No conversion, not rejecting previous work</a:t>
            </a:r>
          </a:p>
          <a:p>
            <a:pPr marL="400050" lvl="1" indent="0">
              <a:buNone/>
            </a:pPr>
            <a:r>
              <a:rPr lang="en-GB" sz="1800" dirty="0"/>
              <a:t>Important works in several Hindu philosophical t</a:t>
            </a:r>
            <a:r>
              <a:rPr lang="hu-HU" sz="1800" dirty="0"/>
              <a:t>r</a:t>
            </a:r>
            <a:r>
              <a:rPr lang="en-GB" sz="1800" dirty="0" err="1"/>
              <a:t>aditions</a:t>
            </a:r>
            <a:endParaRPr lang="en-GB" sz="1800" dirty="0"/>
          </a:p>
          <a:p>
            <a:pPr marL="400050" lvl="1" indent="0">
              <a:buNone/>
            </a:pPr>
            <a:r>
              <a:rPr lang="en-GB" sz="1800" dirty="0"/>
              <a:t>Two of them became the standard work in their schools: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i="1" dirty="0" err="1"/>
              <a:t>Sāṁkhya</a:t>
            </a:r>
            <a:r>
              <a:rPr lang="en-GB" sz="1800" i="1" dirty="0"/>
              <a:t>-tattva-</a:t>
            </a:r>
            <a:r>
              <a:rPr lang="en-GB" sz="1800" i="1" dirty="0" err="1"/>
              <a:t>kaumudī</a:t>
            </a:r>
            <a:endParaRPr lang="en-GB" sz="18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i="1" dirty="0" err="1"/>
              <a:t>Bhāmatī</a:t>
            </a:r>
            <a:r>
              <a:rPr lang="en-GB" sz="1800" i="1" dirty="0"/>
              <a:t> </a:t>
            </a:r>
            <a:r>
              <a:rPr lang="en-GB" sz="1800" dirty="0"/>
              <a:t>(</a:t>
            </a:r>
            <a:r>
              <a:rPr lang="en-GB" sz="1800" dirty="0" err="1"/>
              <a:t>Advaita</a:t>
            </a:r>
            <a:r>
              <a:rPr lang="en-GB" sz="1800" dirty="0"/>
              <a:t> </a:t>
            </a:r>
            <a:r>
              <a:rPr lang="en-GB" sz="1800" dirty="0" err="1"/>
              <a:t>Vedānta</a:t>
            </a:r>
            <a:r>
              <a:rPr lang="en-GB" sz="1800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35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8040FD2-F251-4533-3677-160F44253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Looking for the middle way</a:t>
            </a:r>
            <a:endParaRPr lang="en-US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64B2E6C-5248-C1CA-D18E-7002B3BEB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No reason to reject the tradition: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sz="1800" dirty="0"/>
              <a:t>Wrote the </a:t>
            </a:r>
            <a:r>
              <a:rPr lang="en-GB" sz="1800" i="1" dirty="0" err="1"/>
              <a:t>Abhidharma-kośa</a:t>
            </a:r>
            <a:endParaRPr lang="en-GB" sz="1800" i="1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sz="1800" dirty="0"/>
              <a:t>Awakened by his brother, </a:t>
            </a:r>
            <a:r>
              <a:rPr lang="en-GB" sz="1800" dirty="0" err="1"/>
              <a:t>Asaṅga</a:t>
            </a:r>
            <a:r>
              <a:rPr lang="en-GB" sz="1800" dirty="0"/>
              <a:t>, a </a:t>
            </a:r>
            <a:r>
              <a:rPr lang="en-GB" sz="1800" dirty="0" err="1"/>
              <a:t>yogācārin</a:t>
            </a:r>
            <a:endParaRPr lang="en-GB" sz="18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sz="1800" dirty="0"/>
              <a:t>Wrote on </a:t>
            </a:r>
            <a:r>
              <a:rPr lang="en-GB" sz="1800" dirty="0" err="1"/>
              <a:t>Yogācāra</a:t>
            </a:r>
            <a:r>
              <a:rPr lang="en-GB" sz="1800" dirty="0"/>
              <a:t> </a:t>
            </a:r>
          </a:p>
          <a:p>
            <a:pPr marL="800100" lvl="2" indent="0">
              <a:buNone/>
            </a:pPr>
            <a:r>
              <a:rPr lang="en-GB" sz="1800" dirty="0"/>
              <a:t>Pure philosophy: the </a:t>
            </a:r>
            <a:r>
              <a:rPr lang="en-GB" sz="1800" i="1" dirty="0" err="1"/>
              <a:t>Viṁśikā</a:t>
            </a:r>
            <a:endParaRPr lang="hu-HU" sz="1800" i="1" dirty="0"/>
          </a:p>
          <a:p>
            <a:pPr marL="800100" lvl="2" indent="0">
              <a:buNone/>
            </a:pPr>
            <a:endParaRPr lang="en-GB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Similar structure: </a:t>
            </a:r>
          </a:p>
          <a:p>
            <a:pPr marL="400050" lvl="1" indent="0">
              <a:buNone/>
            </a:pPr>
            <a:r>
              <a:rPr lang="hu-HU" sz="1800" dirty="0"/>
              <a:t>T</a:t>
            </a:r>
            <a:r>
              <a:rPr lang="en-GB" sz="1800" dirty="0" err="1"/>
              <a:t>erse</a:t>
            </a:r>
            <a:r>
              <a:rPr lang="en-GB" sz="1800" dirty="0"/>
              <a:t> </a:t>
            </a:r>
            <a:r>
              <a:rPr lang="en-GB" sz="1800" dirty="0" err="1"/>
              <a:t>ślokas</a:t>
            </a:r>
            <a:endParaRPr lang="en-GB" sz="18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sz="1800" dirty="0"/>
              <a:t>appearing embedded in the commentary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sz="1800" dirty="0"/>
              <a:t>broken up into smaller pieces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384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8040FD2-F251-4533-3677-160F44253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</a:t>
            </a:r>
            <a:r>
              <a:rPr lang="en-US" dirty="0" err="1"/>
              <a:t>Vasubandhus</a:t>
            </a:r>
            <a:r>
              <a:rPr lang="en-US" dirty="0"/>
              <a:t> — again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64B2E6C-5248-C1CA-D18E-7002B3BEB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The </a:t>
            </a:r>
            <a:r>
              <a:rPr lang="en-GB" i="1" dirty="0" err="1"/>
              <a:t>Viṁśikā</a:t>
            </a:r>
            <a:r>
              <a:rPr lang="en-GB" dirty="0"/>
              <a:t> </a:t>
            </a:r>
            <a:endParaRPr lang="hu-HU" dirty="0"/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dirty="0" err="1"/>
              <a:t>It</a:t>
            </a:r>
            <a:r>
              <a:rPr lang="hu-HU" dirty="0"/>
              <a:t> </a:t>
            </a:r>
            <a:r>
              <a:rPr lang="en-GB" dirty="0"/>
              <a:t>has 22 verses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The commentator has a markedly different approach and positions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Both </a:t>
            </a:r>
            <a:r>
              <a:rPr lang="en-GB" dirty="0" err="1"/>
              <a:t>Vinītadeva</a:t>
            </a:r>
            <a:r>
              <a:rPr lang="en-GB" dirty="0"/>
              <a:t> and </a:t>
            </a:r>
            <a:r>
              <a:rPr lang="en-GB" dirty="0" err="1"/>
              <a:t>Vairocanarakṣita</a:t>
            </a:r>
            <a:r>
              <a:rPr lang="en-GB" dirty="0"/>
              <a:t> distinguish the author </a:t>
            </a:r>
            <a:r>
              <a:rPr lang="en-GB" i="1" dirty="0"/>
              <a:t>(</a:t>
            </a:r>
            <a:r>
              <a:rPr lang="en-GB" i="1" dirty="0" err="1"/>
              <a:t>bstan</a:t>
            </a:r>
            <a:r>
              <a:rPr lang="en-GB" i="1" dirty="0"/>
              <a:t> </a:t>
            </a:r>
            <a:r>
              <a:rPr lang="en-GB" i="1" dirty="0" err="1"/>
              <a:t>bcos</a:t>
            </a:r>
            <a:r>
              <a:rPr lang="en-GB" i="1" dirty="0"/>
              <a:t> </a:t>
            </a:r>
            <a:r>
              <a:rPr lang="en-GB" i="1" dirty="0" err="1"/>
              <a:t>byed</a:t>
            </a:r>
            <a:r>
              <a:rPr lang="en-GB" i="1" dirty="0"/>
              <a:t> pa, </a:t>
            </a:r>
            <a:r>
              <a:rPr lang="en-GB" i="1" dirty="0" err="1"/>
              <a:t>śāstra-kāra</a:t>
            </a:r>
            <a:r>
              <a:rPr lang="en-GB" i="1" dirty="0"/>
              <a:t>)</a:t>
            </a:r>
            <a:r>
              <a:rPr lang="en-GB" dirty="0"/>
              <a:t> and the commentator </a:t>
            </a:r>
            <a:r>
              <a:rPr lang="en-GB" i="1" dirty="0"/>
              <a:t>(slob </a:t>
            </a:r>
            <a:r>
              <a:rPr lang="en-GB" i="1" dirty="0" err="1"/>
              <a:t>dpon</a:t>
            </a:r>
            <a:r>
              <a:rPr lang="en-GB" i="1" dirty="0"/>
              <a:t>; </a:t>
            </a:r>
            <a:r>
              <a:rPr lang="en-GB" i="1" dirty="0" err="1"/>
              <a:t>bhāṣya-kāra</a:t>
            </a:r>
            <a:r>
              <a:rPr lang="en-GB" i="1" dirty="0"/>
              <a:t>)</a:t>
            </a:r>
            <a:r>
              <a:rPr lang="en-GB" dirty="0"/>
              <a:t>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dirty="0"/>
              <a:t>The </a:t>
            </a:r>
            <a:r>
              <a:rPr lang="en-GB" i="1" dirty="0" err="1"/>
              <a:t>Abhidharma-kośa</a:t>
            </a:r>
            <a:r>
              <a:rPr lang="en-GB" dirty="0"/>
              <a:t> is less clear. </a:t>
            </a:r>
            <a:endParaRPr lang="hu-HU" dirty="0"/>
          </a:p>
          <a:p>
            <a:pPr marL="400050" lvl="1" indent="0">
              <a:spcBef>
                <a:spcPts val="600"/>
              </a:spcBef>
              <a:buNone/>
            </a:pPr>
            <a:r>
              <a:rPr lang="en-GB" dirty="0"/>
              <a:t>Tradition records that the commentary by </a:t>
            </a:r>
            <a:r>
              <a:rPr lang="en-GB" dirty="0" err="1"/>
              <a:t>Vasubandhu</a:t>
            </a:r>
            <a:r>
              <a:rPr lang="en-GB" dirty="0"/>
              <a:t> did differ in approach from the verses.</a:t>
            </a:r>
            <a:r>
              <a:rPr lang="hu-HU" dirty="0"/>
              <a:t> </a:t>
            </a:r>
            <a:r>
              <a:rPr lang="hu-HU" dirty="0" err="1"/>
              <a:t>But</a:t>
            </a:r>
            <a:r>
              <a:rPr lang="hu-HU" dirty="0"/>
              <a:t>:</a:t>
            </a:r>
            <a:endParaRPr lang="en-GB" dirty="0"/>
          </a:p>
          <a:p>
            <a:pPr marL="6858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dirty="0"/>
              <a:t>T</a:t>
            </a:r>
            <a:r>
              <a:rPr lang="en-GB" dirty="0"/>
              <a:t>he commentary refers to the author of the verses as </a:t>
            </a:r>
            <a:r>
              <a:rPr lang="en-GB" i="1" dirty="0" err="1"/>
              <a:t>ācārya</a:t>
            </a:r>
            <a:r>
              <a:rPr lang="en-GB" dirty="0"/>
              <a:t>.</a:t>
            </a:r>
          </a:p>
          <a:p>
            <a:pPr marL="6858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 err="1"/>
              <a:t>Xuanzang’s</a:t>
            </a:r>
            <a:r>
              <a:rPr lang="en-GB" dirty="0"/>
              <a:t> translation differs from the Sanskrit.</a:t>
            </a:r>
          </a:p>
          <a:p>
            <a:pPr marL="400050" lvl="1" indent="0">
              <a:spcBef>
                <a:spcPts val="600"/>
              </a:spcBef>
              <a:buNone/>
            </a:pPr>
            <a:r>
              <a:rPr lang="en-GB" dirty="0"/>
              <a:t>I feel that </a:t>
            </a:r>
            <a:r>
              <a:rPr lang="en-GB" dirty="0" err="1"/>
              <a:t>Vasubandhu</a:t>
            </a:r>
            <a:r>
              <a:rPr lang="en-GB" dirty="0"/>
              <a:t> wrote parts of the commentary and some followers later added to it. But it is also possible that his students collected their memories of his oral commentary.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01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8040FD2-F251-4533-3677-160F44253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enthusiasm of the new convert</a:t>
            </a:r>
            <a:endParaRPr lang="en-US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64B2E6C-5248-C1CA-D18E-7002B3BEB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…cannot be seen in the </a:t>
            </a:r>
            <a:r>
              <a:rPr lang="en-US" i="1" dirty="0" err="1"/>
              <a:t>Viṁśikā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Of course, in stating his idealist position, he clearly rejects the realist </a:t>
            </a:r>
            <a:r>
              <a:rPr lang="en-US" dirty="0" err="1"/>
              <a:t>Hīnayāna</a:t>
            </a:r>
            <a:r>
              <a:rPr lang="en-US" dirty="0"/>
              <a:t> viewpoint.</a:t>
            </a:r>
          </a:p>
          <a:p>
            <a:pPr>
              <a:buAutoNum type="arabicPeriod"/>
            </a:pPr>
            <a:r>
              <a:rPr lang="en-US" dirty="0" err="1"/>
              <a:t>Vijñapti-mātram</a:t>
            </a:r>
            <a:r>
              <a:rPr lang="en-US" dirty="0"/>
              <a:t> </a:t>
            </a:r>
            <a:r>
              <a:rPr lang="en-US" dirty="0" err="1"/>
              <a:t>evêdam</a:t>
            </a:r>
            <a:r>
              <a:rPr lang="en-US" dirty="0"/>
              <a:t>, </a:t>
            </a:r>
            <a:r>
              <a:rPr lang="en-US" dirty="0" err="1"/>
              <a:t>asad-arthâvabhāsanāt</a:t>
            </a:r>
            <a:r>
              <a:rPr lang="en-US" dirty="0"/>
              <a:t>;	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yadvat</a:t>
            </a:r>
            <a:r>
              <a:rPr lang="en-US" dirty="0"/>
              <a:t> </a:t>
            </a:r>
            <a:r>
              <a:rPr lang="en-US" dirty="0" err="1"/>
              <a:t>taimirakasyâsat-keśôṇḍūkâdi-darśanaṁ</a:t>
            </a:r>
            <a:r>
              <a:rPr lang="en-US" dirty="0"/>
              <a:t>. </a:t>
            </a:r>
          </a:p>
          <a:p>
            <a:pPr marL="400050" lvl="1" indent="0">
              <a:buNone/>
            </a:pPr>
            <a:r>
              <a:rPr lang="en-US" dirty="0"/>
              <a:t>This [world] is nothing but cognition, for it presents nonexistent objects;	</a:t>
            </a:r>
            <a:br>
              <a:rPr lang="en-US" dirty="0"/>
            </a:br>
            <a:r>
              <a:rPr lang="en-US" dirty="0"/>
              <a:t>as a person with cataract sees nonexistent nets of hair and the like.</a:t>
            </a:r>
          </a:p>
          <a:p>
            <a:pPr marL="0" indent="0">
              <a:buNone/>
            </a:pPr>
            <a:r>
              <a:rPr lang="hu-HU" dirty="0" err="1"/>
              <a:t>What</a:t>
            </a:r>
            <a:r>
              <a:rPr lang="hu-HU" dirty="0"/>
              <a:t> is </a:t>
            </a:r>
            <a:r>
              <a:rPr lang="hu-HU" dirty="0" err="1"/>
              <a:t>denied</a:t>
            </a:r>
            <a:r>
              <a:rPr lang="hu-HU" dirty="0"/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commentator is categorical: </a:t>
            </a:r>
            <a:r>
              <a:rPr lang="en-US" i="1" dirty="0" err="1"/>
              <a:t>nârthaḥ</a:t>
            </a:r>
            <a:r>
              <a:rPr lang="en-US" i="1" dirty="0"/>
              <a:t> </a:t>
            </a:r>
            <a:r>
              <a:rPr lang="en-US" i="1" dirty="0" err="1"/>
              <a:t>kaścid</a:t>
            </a:r>
            <a:r>
              <a:rPr lang="en-US" i="1" dirty="0"/>
              <a:t> </a:t>
            </a:r>
            <a:r>
              <a:rPr lang="en-US" i="1" dirty="0" err="1"/>
              <a:t>asti</a:t>
            </a:r>
            <a:r>
              <a:rPr lang="en-US" i="1" dirty="0"/>
              <a:t>,</a:t>
            </a:r>
            <a:r>
              <a:rPr lang="en-US" dirty="0"/>
              <a:t> there are no objects at all.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examples are ambiguous: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Cataract, </a:t>
            </a:r>
            <a:r>
              <a:rPr lang="en-US" dirty="0" err="1"/>
              <a:t>pretas</a:t>
            </a: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Dream, devils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I</a:t>
            </a:r>
            <a:r>
              <a:rPr lang="en-US" dirty="0"/>
              <a:t>n the </a:t>
            </a:r>
            <a:r>
              <a:rPr lang="en-US" i="1" dirty="0" err="1"/>
              <a:t>Abhidharma-kośa</a:t>
            </a:r>
            <a:r>
              <a:rPr lang="en-US" dirty="0"/>
              <a:t> (I.9) </a:t>
            </a:r>
            <a:r>
              <a:rPr lang="en-US" i="1" dirty="0" err="1"/>
              <a:t>artha</a:t>
            </a:r>
            <a:r>
              <a:rPr lang="en-US" dirty="0"/>
              <a:t> means the sense-objects color, sound etc.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485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8040FD2-F251-4533-3677-160F44253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of atoms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64B2E6C-5248-C1CA-D18E-7002B3BEB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en-GB" i="1" dirty="0" err="1"/>
              <a:t>Viṁśikā</a:t>
            </a:r>
            <a:r>
              <a:rPr lang="hu-HU" i="1" dirty="0"/>
              <a:t>,</a:t>
            </a:r>
            <a:r>
              <a:rPr lang="en-GB" i="1" dirty="0"/>
              <a:t> </a:t>
            </a:r>
            <a:r>
              <a:rPr lang="hu-HU" dirty="0" err="1"/>
              <a:t>there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t</a:t>
            </a:r>
            <a:r>
              <a:rPr lang="en-GB" dirty="0"/>
              <a:t>wo long analyses: </a:t>
            </a:r>
            <a:endParaRPr lang="hu-HU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on the atoms </a:t>
            </a:r>
            <a:endParaRPr lang="hu-HU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on the devils.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Both </a:t>
            </a:r>
            <a:r>
              <a:rPr lang="hu-HU" dirty="0" err="1"/>
              <a:t>sets</a:t>
            </a:r>
            <a:r>
              <a:rPr lang="hu-HU" dirty="0"/>
              <a:t> of </a:t>
            </a:r>
            <a:r>
              <a:rPr lang="hu-HU" dirty="0" err="1"/>
              <a:t>arguments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be </a:t>
            </a:r>
            <a:r>
              <a:rPr lang="hu-HU" dirty="0" err="1"/>
              <a:t>found</a:t>
            </a:r>
            <a:r>
              <a:rPr lang="hu-HU" dirty="0"/>
              <a:t> </a:t>
            </a:r>
            <a:r>
              <a:rPr lang="hu-HU" dirty="0" err="1"/>
              <a:t>already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en-GB" i="1" dirty="0" err="1"/>
              <a:t>Abhidharma-kośa-bhāṣya</a:t>
            </a:r>
            <a:r>
              <a:rPr lang="hu-HU" i="1" dirty="0"/>
              <a:t>.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The main problem of atomism is a geometric understanding of indivisibility (</a:t>
            </a:r>
            <a:r>
              <a:rPr lang="en-GB" i="1" dirty="0" err="1"/>
              <a:t>Viṁśikā</a:t>
            </a:r>
            <a:r>
              <a:rPr lang="en-GB" dirty="0"/>
              <a:t> 11–14).</a:t>
            </a:r>
          </a:p>
          <a:p>
            <a:pPr marL="0" indent="0">
              <a:buNone/>
            </a:pPr>
            <a:r>
              <a:rPr lang="en-GB" i="1" dirty="0" err="1"/>
              <a:t>Abhidharma-kośa-bhāṣya</a:t>
            </a:r>
            <a:r>
              <a:rPr lang="en-GB" dirty="0"/>
              <a:t> (I.43d) essentially describes the same problems, and does not give a solution.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373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8040FD2-F251-4533-3677-160F44253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devil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64B2E6C-5248-C1CA-D18E-7002B3BEB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Devils cannot be sentient beings (</a:t>
            </a:r>
            <a:r>
              <a:rPr lang="en-GB" i="1" dirty="0" err="1"/>
              <a:t>Viṁśikā</a:t>
            </a:r>
            <a:r>
              <a:rPr lang="en-GB" dirty="0"/>
              <a:t> 4b–7); all the arguments are found in the </a:t>
            </a:r>
            <a:r>
              <a:rPr lang="en-GB" i="1" dirty="0" err="1"/>
              <a:t>Abhidharma-kośa-bhāṣya</a:t>
            </a:r>
            <a:r>
              <a:rPr lang="en-GB" dirty="0"/>
              <a:t> (III.59a-c). </a:t>
            </a:r>
          </a:p>
          <a:p>
            <a:pPr marL="0" indent="0">
              <a:buNone/>
            </a:pPr>
            <a:r>
              <a:rPr lang="en-GB" dirty="0"/>
              <a:t>The </a:t>
            </a:r>
            <a:r>
              <a:rPr lang="en-GB" i="1" dirty="0" err="1"/>
              <a:t>Viṁśikā</a:t>
            </a:r>
            <a:r>
              <a:rPr lang="en-GB" dirty="0"/>
              <a:t> adds the conclusion that (</a:t>
            </a:r>
            <a:r>
              <a:rPr lang="hu-HU" dirty="0"/>
              <a:t>u</a:t>
            </a:r>
            <a:r>
              <a:rPr lang="en-GB" dirty="0"/>
              <a:t>sing Occam’s razor) they should not be supposed to be karmic automatons.</a:t>
            </a:r>
          </a:p>
          <a:p>
            <a:pPr marL="0" indent="0">
              <a:buNone/>
            </a:pPr>
            <a:r>
              <a:rPr lang="en-GB" dirty="0"/>
              <a:t>Here we can find the intellectual motive for </a:t>
            </a:r>
            <a:r>
              <a:rPr lang="en-GB" dirty="0" err="1"/>
              <a:t>Vasubandhu’s</a:t>
            </a:r>
            <a:r>
              <a:rPr lang="en-GB" dirty="0"/>
              <a:t> accepting idealism</a:t>
            </a:r>
            <a:r>
              <a:rPr lang="hu-HU" dirty="0"/>
              <a:t>:</a:t>
            </a:r>
          </a:p>
          <a:p>
            <a:pPr marL="0" indent="0">
              <a:buNone/>
            </a:pPr>
            <a:r>
              <a:rPr lang="hu-HU" dirty="0"/>
              <a:t>A </a:t>
            </a:r>
            <a:r>
              <a:rPr lang="hu-HU" dirty="0" err="1"/>
              <a:t>world</a:t>
            </a:r>
            <a:r>
              <a:rPr lang="hu-HU" dirty="0"/>
              <a:t> </a:t>
            </a:r>
            <a:r>
              <a:rPr lang="hu-HU" dirty="0" err="1"/>
              <a:t>determined</a:t>
            </a:r>
            <a:r>
              <a:rPr lang="hu-HU" dirty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both</a:t>
            </a:r>
            <a:endParaRPr lang="hu-HU" dirty="0"/>
          </a:p>
          <a:p>
            <a:pPr>
              <a:buFont typeface="Arial" panose="020B0604020202020204" pitchFamily="34" charset="0"/>
              <a:buChar char="•"/>
            </a:pP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laws</a:t>
            </a:r>
            <a:r>
              <a:rPr lang="hu-HU" dirty="0"/>
              <a:t> of </a:t>
            </a:r>
            <a:r>
              <a:rPr lang="hu-HU" dirty="0" err="1"/>
              <a:t>physics</a:t>
            </a:r>
            <a:r>
              <a:rPr lang="hu-HU" dirty="0"/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 err="1"/>
              <a:t>each</a:t>
            </a:r>
            <a:r>
              <a:rPr lang="hu-HU" dirty="0"/>
              <a:t> </a:t>
            </a:r>
            <a:r>
              <a:rPr lang="hu-HU" dirty="0" err="1" smtClean="0"/>
              <a:t>person’s</a:t>
            </a:r>
            <a:r>
              <a:rPr lang="hu-HU" dirty="0" smtClean="0"/>
              <a:t> </a:t>
            </a:r>
            <a:r>
              <a:rPr lang="hu-HU" dirty="0" err="1"/>
              <a:t>karmic</a:t>
            </a:r>
            <a:r>
              <a:rPr lang="hu-HU" dirty="0"/>
              <a:t> </a:t>
            </a:r>
            <a:r>
              <a:rPr lang="hu-HU" dirty="0" err="1"/>
              <a:t>merit</a:t>
            </a:r>
            <a:endParaRPr lang="hu-HU" dirty="0"/>
          </a:p>
          <a:p>
            <a:pPr marL="0" indent="0">
              <a:buNone/>
            </a:pPr>
            <a:r>
              <a:rPr lang="hu-HU" dirty="0" err="1"/>
              <a:t>seems</a:t>
            </a:r>
            <a:r>
              <a:rPr lang="hu-HU" dirty="0"/>
              <a:t> </a:t>
            </a:r>
            <a:r>
              <a:rPr lang="hu-HU" dirty="0" err="1"/>
              <a:t>impossibly</a:t>
            </a:r>
            <a:r>
              <a:rPr lang="hu-HU" dirty="0"/>
              <a:t> </a:t>
            </a:r>
            <a:r>
              <a:rPr lang="hu-HU" dirty="0" err="1"/>
              <a:t>overdetermined</a:t>
            </a:r>
            <a:r>
              <a:rPr lang="hu-HU" dirty="0"/>
              <a:t>.</a:t>
            </a:r>
          </a:p>
          <a:p>
            <a:pPr marL="0" indent="0">
              <a:buNone/>
            </a:pPr>
            <a:r>
              <a:rPr lang="hu-HU" dirty="0"/>
              <a:t>The </a:t>
            </a:r>
            <a:r>
              <a:rPr lang="hu-HU" dirty="0" err="1"/>
              <a:t>same</a:t>
            </a:r>
            <a:r>
              <a:rPr lang="hu-HU" dirty="0"/>
              <a:t> </a:t>
            </a:r>
            <a:r>
              <a:rPr lang="hu-HU" dirty="0" err="1"/>
              <a:t>motive</a:t>
            </a:r>
            <a:r>
              <a:rPr lang="hu-HU" dirty="0"/>
              <a:t> </a:t>
            </a:r>
            <a:r>
              <a:rPr lang="hu-HU" dirty="0" err="1"/>
              <a:t>seems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underlie</a:t>
            </a:r>
            <a:r>
              <a:rPr lang="hu-HU" dirty="0"/>
              <a:t> </a:t>
            </a:r>
            <a:r>
              <a:rPr lang="hu-HU" dirty="0" err="1"/>
              <a:t>Ny</a:t>
            </a:r>
            <a:r>
              <a:rPr lang="en-GB" dirty="0"/>
              <a:t>ā</a:t>
            </a:r>
            <a:r>
              <a:rPr lang="hu-HU" dirty="0" err="1"/>
              <a:t>ya’s</a:t>
            </a:r>
            <a:r>
              <a:rPr lang="hu-HU" dirty="0"/>
              <a:t> </a:t>
            </a:r>
            <a:r>
              <a:rPr lang="hu-HU" dirty="0" err="1"/>
              <a:t>acceptance</a:t>
            </a:r>
            <a:r>
              <a:rPr lang="hu-HU" dirty="0"/>
              <a:t> of God, a </a:t>
            </a:r>
            <a:r>
              <a:rPr lang="hu-HU" dirty="0" err="1"/>
              <a:t>super-intelligent</a:t>
            </a:r>
            <a:r>
              <a:rPr lang="hu-HU" dirty="0"/>
              <a:t> </a:t>
            </a:r>
            <a:r>
              <a:rPr lang="hu-HU" dirty="0" err="1"/>
              <a:t>coordinator</a:t>
            </a:r>
            <a:r>
              <a:rPr lang="hu-HU" dirty="0"/>
              <a:t> of </a:t>
            </a:r>
            <a:r>
              <a:rPr lang="hu-HU" dirty="0" err="1"/>
              <a:t>karmas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253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8040FD2-F251-4533-3677-160F44253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relation of the two views</a:t>
            </a:r>
            <a:endParaRPr lang="en-US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64B2E6C-5248-C1CA-D18E-7002B3BEB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/>
              <a:t>10.	</a:t>
            </a:r>
            <a:r>
              <a:rPr lang="en-US" dirty="0" err="1"/>
              <a:t>Tathā</a:t>
            </a:r>
            <a:r>
              <a:rPr lang="en-US" dirty="0"/>
              <a:t> </a:t>
            </a:r>
            <a:r>
              <a:rPr lang="en-US" dirty="0" err="1"/>
              <a:t>pudgala-nairātmya-praveśo</a:t>
            </a:r>
            <a:r>
              <a:rPr lang="en-US" dirty="0"/>
              <a:t> </a:t>
            </a:r>
            <a:r>
              <a:rPr lang="en-US" dirty="0" err="1"/>
              <a:t>hy</a:t>
            </a:r>
            <a:r>
              <a:rPr lang="en-US" dirty="0"/>
              <a:t>. </a:t>
            </a:r>
            <a:r>
              <a:rPr lang="en-US" dirty="0" err="1"/>
              <a:t>Anyathā</a:t>
            </a:r>
            <a:r>
              <a:rPr lang="en-US" dirty="0"/>
              <a:t> </a:t>
            </a:r>
            <a:r>
              <a:rPr lang="en-US" dirty="0" err="1"/>
              <a:t>punaḥ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	</a:t>
            </a:r>
            <a:r>
              <a:rPr lang="en-US" dirty="0" err="1"/>
              <a:t>deśanā</a:t>
            </a:r>
            <a:r>
              <a:rPr lang="en-US" dirty="0"/>
              <a:t> dharma-</a:t>
            </a:r>
            <a:r>
              <a:rPr lang="en-US" dirty="0" err="1"/>
              <a:t>nairātmya</a:t>
            </a:r>
            <a:r>
              <a:rPr lang="en-US" dirty="0"/>
              <a:t>-</a:t>
            </a:r>
            <a:r>
              <a:rPr lang="en-US" dirty="0" err="1"/>
              <a:t>praveśaḥ</a:t>
            </a:r>
            <a:r>
              <a:rPr lang="en-US" dirty="0"/>
              <a:t>, </a:t>
            </a:r>
            <a:r>
              <a:rPr lang="en-US" dirty="0" err="1"/>
              <a:t>kalpitâtmanā</a:t>
            </a:r>
            <a:r>
              <a:rPr lang="en-US" dirty="0"/>
              <a:t>.</a:t>
            </a:r>
          </a:p>
          <a:p>
            <a:pPr marL="400050" lvl="1" indent="0">
              <a:buNone/>
            </a:pP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thus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insubstantiality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person</a:t>
            </a:r>
            <a:r>
              <a:rPr lang="hu-HU" dirty="0"/>
              <a:t> is </a:t>
            </a:r>
            <a:r>
              <a:rPr lang="hu-HU" dirty="0" err="1"/>
              <a:t>introduced</a:t>
            </a:r>
            <a:r>
              <a:rPr lang="hu-HU" dirty="0"/>
              <a:t>. </a:t>
            </a:r>
            <a:r>
              <a:rPr lang="hu-HU" dirty="0" err="1"/>
              <a:t>But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other</a:t>
            </a:r>
            <a:r>
              <a:rPr lang="hu-HU" dirty="0"/>
              <a:t> </a:t>
            </a:r>
            <a:r>
              <a:rPr lang="hu-HU" dirty="0" err="1"/>
              <a:t>way</a:t>
            </a:r>
            <a:r>
              <a:rPr lang="hu-HU" dirty="0"/>
              <a:t> of</a:t>
            </a:r>
            <a:br>
              <a:rPr lang="hu-HU" dirty="0"/>
            </a:br>
            <a:r>
              <a:rPr lang="hu-HU" dirty="0" err="1"/>
              <a:t>teaching</a:t>
            </a:r>
            <a:r>
              <a:rPr lang="hu-HU" dirty="0"/>
              <a:t> </a:t>
            </a:r>
            <a:r>
              <a:rPr lang="hu-HU" dirty="0" err="1"/>
              <a:t>introduces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insubstantiality</a:t>
            </a:r>
            <a:r>
              <a:rPr lang="hu-HU" dirty="0"/>
              <a:t> of </a:t>
            </a:r>
            <a:r>
              <a:rPr lang="hu-HU" i="1" dirty="0" err="1"/>
              <a:t>dharma</a:t>
            </a:r>
            <a:r>
              <a:rPr lang="hu-HU" dirty="0" err="1"/>
              <a:t>s</a:t>
            </a:r>
            <a:r>
              <a:rPr lang="hu-HU" dirty="0"/>
              <a:t> </a:t>
            </a:r>
            <a:r>
              <a:rPr lang="hu-HU" dirty="0" err="1"/>
              <a:t>through</a:t>
            </a:r>
            <a:r>
              <a:rPr lang="hu-HU" dirty="0"/>
              <a:t> </a:t>
            </a:r>
            <a:r>
              <a:rPr lang="hu-HU" dirty="0" err="1"/>
              <a:t>their</a:t>
            </a:r>
            <a:r>
              <a:rPr lang="hu-HU" dirty="0"/>
              <a:t> </a:t>
            </a:r>
            <a:r>
              <a:rPr lang="hu-HU" dirty="0" err="1"/>
              <a:t>constructed</a:t>
            </a:r>
            <a:r>
              <a:rPr lang="hu-HU" dirty="0"/>
              <a:t> </a:t>
            </a:r>
            <a:r>
              <a:rPr lang="hu-HU" dirty="0" err="1"/>
              <a:t>self</a:t>
            </a:r>
            <a:r>
              <a:rPr lang="hu-HU" dirty="0"/>
              <a:t>.</a:t>
            </a:r>
          </a:p>
          <a:p>
            <a:pPr marL="0" indent="0">
              <a:buNone/>
            </a:pPr>
            <a:r>
              <a:rPr lang="en-US" dirty="0"/>
              <a:t>But this is not a </a:t>
            </a:r>
            <a:r>
              <a:rPr lang="en-US" dirty="0" err="1"/>
              <a:t>Mahāyāna</a:t>
            </a:r>
            <a:r>
              <a:rPr lang="en-US" dirty="0"/>
              <a:t> project:</a:t>
            </a:r>
          </a:p>
          <a:p>
            <a:pPr marL="0" indent="0">
              <a:buNone/>
            </a:pPr>
            <a:r>
              <a:rPr lang="en-US" i="1" dirty="0"/>
              <a:t>Dhammapada</a:t>
            </a:r>
            <a:r>
              <a:rPr lang="en-US" dirty="0"/>
              <a:t> 279 [20.7] </a:t>
            </a:r>
            <a:r>
              <a:rPr lang="hu-HU" dirty="0"/>
              <a:t>= </a:t>
            </a:r>
            <a:r>
              <a:rPr lang="en-US" i="1" dirty="0" err="1"/>
              <a:t>Udānavarga</a:t>
            </a:r>
            <a:r>
              <a:rPr lang="en-US" dirty="0"/>
              <a:t> 12.8 </a:t>
            </a:r>
          </a:p>
          <a:p>
            <a:pPr marL="0" indent="0">
              <a:buNone/>
            </a:pPr>
            <a:r>
              <a:rPr lang="en-US" dirty="0" err="1"/>
              <a:t>sabbe</a:t>
            </a:r>
            <a:r>
              <a:rPr lang="en-US" dirty="0"/>
              <a:t> </a:t>
            </a:r>
            <a:r>
              <a:rPr lang="en-US" dirty="0" err="1"/>
              <a:t>dhammā</a:t>
            </a:r>
            <a:r>
              <a:rPr lang="en-US" dirty="0"/>
              <a:t> </a:t>
            </a:r>
            <a:r>
              <a:rPr lang="en-US" dirty="0" err="1"/>
              <a:t>anattā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yadā</a:t>
            </a:r>
            <a:r>
              <a:rPr lang="en-US" dirty="0"/>
              <a:t> </a:t>
            </a:r>
            <a:r>
              <a:rPr lang="en-US" dirty="0" err="1"/>
              <a:t>paññāya</a:t>
            </a:r>
            <a:r>
              <a:rPr lang="en-US" dirty="0"/>
              <a:t> </a:t>
            </a:r>
            <a:r>
              <a:rPr lang="en-US" dirty="0" err="1"/>
              <a:t>passati</a:t>
            </a:r>
            <a:r>
              <a:rPr lang="en-US" dirty="0"/>
              <a:t>,</a:t>
            </a:r>
            <a:r>
              <a:rPr lang="hu-HU" dirty="0"/>
              <a:t/>
            </a:r>
            <a:br>
              <a:rPr lang="hu-HU" dirty="0"/>
            </a:br>
            <a:r>
              <a:rPr lang="en-US" dirty="0" err="1"/>
              <a:t>atha</a:t>
            </a:r>
            <a:r>
              <a:rPr lang="en-US" dirty="0"/>
              <a:t> </a:t>
            </a:r>
            <a:r>
              <a:rPr lang="en-US" dirty="0" err="1"/>
              <a:t>nibbindatī</a:t>
            </a:r>
            <a:r>
              <a:rPr lang="en-US" dirty="0"/>
              <a:t> </a:t>
            </a:r>
            <a:r>
              <a:rPr lang="en-US" dirty="0" err="1"/>
              <a:t>dukkhe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maggo</a:t>
            </a:r>
            <a:r>
              <a:rPr lang="en-US" dirty="0"/>
              <a:t> </a:t>
            </a:r>
            <a:r>
              <a:rPr lang="en-US" dirty="0" err="1"/>
              <a:t>visuddhiyā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sarvadharmā</a:t>
            </a:r>
            <a:r>
              <a:rPr lang="en-US" dirty="0"/>
              <a:t> </a:t>
            </a:r>
            <a:r>
              <a:rPr lang="en-US" dirty="0" err="1"/>
              <a:t>anātmānaḥ</a:t>
            </a:r>
            <a:r>
              <a:rPr lang="en-US" dirty="0"/>
              <a:t> </a:t>
            </a:r>
            <a:r>
              <a:rPr lang="en-US" dirty="0" err="1"/>
              <a:t>prajñayā</a:t>
            </a:r>
            <a:r>
              <a:rPr lang="en-US" dirty="0"/>
              <a:t> </a:t>
            </a:r>
            <a:r>
              <a:rPr lang="en-US" dirty="0" err="1"/>
              <a:t>paśyate</a:t>
            </a:r>
            <a:r>
              <a:rPr lang="en-US" dirty="0"/>
              <a:t> </a:t>
            </a:r>
            <a:r>
              <a:rPr lang="en-US" dirty="0" err="1"/>
              <a:t>yadā</a:t>
            </a:r>
            <a:r>
              <a:rPr lang="hu-HU" dirty="0"/>
              <a:t>,</a:t>
            </a:r>
            <a:br>
              <a:rPr lang="hu-HU" dirty="0"/>
            </a:br>
            <a:r>
              <a:rPr lang="en-US" dirty="0" err="1"/>
              <a:t>atha</a:t>
            </a:r>
            <a:r>
              <a:rPr lang="en-US" dirty="0"/>
              <a:t> </a:t>
            </a:r>
            <a:r>
              <a:rPr lang="en-US" dirty="0" err="1"/>
              <a:t>nirvidyate</a:t>
            </a:r>
            <a:r>
              <a:rPr lang="en-US" dirty="0"/>
              <a:t> </a:t>
            </a:r>
            <a:r>
              <a:rPr lang="en-US" dirty="0" err="1"/>
              <a:t>duḥkhād</a:t>
            </a:r>
            <a:r>
              <a:rPr lang="en-US" dirty="0"/>
              <a:t> </a:t>
            </a:r>
            <a:r>
              <a:rPr lang="en-US" dirty="0" err="1"/>
              <a:t>eṣa</a:t>
            </a:r>
            <a:r>
              <a:rPr lang="en-US" dirty="0"/>
              <a:t> </a:t>
            </a:r>
            <a:r>
              <a:rPr lang="en-US" dirty="0" err="1"/>
              <a:t>mārgo</a:t>
            </a:r>
            <a:r>
              <a:rPr lang="en-US" dirty="0"/>
              <a:t> </a:t>
            </a:r>
            <a:r>
              <a:rPr lang="en-US" dirty="0" err="1"/>
              <a:t>viśuddhaye</a:t>
            </a:r>
            <a:r>
              <a:rPr lang="hu-HU" dirty="0"/>
              <a:t>.</a:t>
            </a:r>
          </a:p>
          <a:p>
            <a:pPr marL="400050" lvl="1" indent="0">
              <a:buNone/>
            </a:pPr>
            <a:r>
              <a:rPr lang="hu-HU" dirty="0" err="1"/>
              <a:t>All</a:t>
            </a:r>
            <a:r>
              <a:rPr lang="hu-HU" dirty="0"/>
              <a:t> </a:t>
            </a:r>
            <a:r>
              <a:rPr lang="hu-HU" i="1" dirty="0" err="1"/>
              <a:t>dharma</a:t>
            </a:r>
            <a:r>
              <a:rPr lang="hu-HU" dirty="0" err="1"/>
              <a:t>s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without</a:t>
            </a:r>
            <a:r>
              <a:rPr lang="hu-HU" dirty="0"/>
              <a:t> </a:t>
            </a:r>
            <a:r>
              <a:rPr lang="hu-HU" dirty="0" err="1"/>
              <a:t>self</a:t>
            </a:r>
            <a:r>
              <a:rPr lang="hu-HU" dirty="0"/>
              <a:t> – </a:t>
            </a:r>
            <a:r>
              <a:rPr lang="hu-HU" dirty="0" err="1"/>
              <a:t>when</a:t>
            </a:r>
            <a:r>
              <a:rPr lang="hu-HU" dirty="0"/>
              <a:t> he </a:t>
            </a:r>
            <a:r>
              <a:rPr lang="hu-HU" dirty="0" err="1"/>
              <a:t>sees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wisdom</a:t>
            </a:r>
            <a:r>
              <a:rPr lang="hu-HU" dirty="0"/>
              <a:t>,</a:t>
            </a:r>
            <a:br>
              <a:rPr lang="hu-HU" dirty="0"/>
            </a:br>
            <a:r>
              <a:rPr lang="hu-HU" dirty="0"/>
              <a:t>he </a:t>
            </a:r>
            <a:r>
              <a:rPr lang="hu-HU" dirty="0" err="1"/>
              <a:t>gets</a:t>
            </a:r>
            <a:r>
              <a:rPr lang="hu-HU" dirty="0"/>
              <a:t> </a:t>
            </a:r>
            <a:r>
              <a:rPr lang="hu-HU" dirty="0" err="1"/>
              <a:t>disillusioned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suffering</a:t>
            </a:r>
            <a:r>
              <a:rPr lang="hu-HU" dirty="0"/>
              <a:t>. </a:t>
            </a:r>
            <a:r>
              <a:rPr lang="hu-HU" dirty="0" err="1"/>
              <a:t>This</a:t>
            </a:r>
            <a:r>
              <a:rPr lang="hu-HU" dirty="0"/>
              <a:t> is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path</a:t>
            </a:r>
            <a:r>
              <a:rPr lang="hu-HU" dirty="0"/>
              <a:t> of </a:t>
            </a:r>
            <a:r>
              <a:rPr lang="hu-HU" dirty="0" err="1"/>
              <a:t>purification</a:t>
            </a:r>
            <a:r>
              <a:rPr lang="hu-HU" dirty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370516"/>
      </p:ext>
    </p:extLst>
  </p:cSld>
  <p:clrMapOvr>
    <a:masterClrMapping/>
  </p:clrMapOvr>
</p:sld>
</file>

<file path=ppt/theme/theme1.xml><?xml version="1.0" encoding="utf-8"?>
<a:theme xmlns:a="http://schemas.openxmlformats.org/drawingml/2006/main" name="Dimenzió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</TotalTime>
  <Words>768</Words>
  <Application>Microsoft Office PowerPoint</Application>
  <PresentationFormat>Szélesvásznú</PresentationFormat>
  <Paragraphs>87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6" baseType="lpstr">
      <vt:lpstr>Arial</vt:lpstr>
      <vt:lpstr>Calibri</vt:lpstr>
      <vt:lpstr>Trebuchet MS</vt:lpstr>
      <vt:lpstr>Wingdings</vt:lpstr>
      <vt:lpstr>Wingdings 3</vt:lpstr>
      <vt:lpstr>Dimenzió</vt:lpstr>
      <vt:lpstr>Does the Viṁśikā’s author reject the Abhidharma-kośa?</vt:lpstr>
      <vt:lpstr>Vasubandhu’s conversion</vt:lpstr>
      <vt:lpstr>Parallels</vt:lpstr>
      <vt:lpstr>Looking for the middle way</vt:lpstr>
      <vt:lpstr>How many Vasubandhus — again</vt:lpstr>
      <vt:lpstr>The enthusiasm of the new convert</vt:lpstr>
      <vt:lpstr>The problem of atoms</vt:lpstr>
      <vt:lpstr>What is a devil</vt:lpstr>
      <vt:lpstr>The relation of the two views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the Viṁśikā’s author reject the Abhidharma-kośa?</dc:title>
  <dc:creator>Mónika Szegedi</dc:creator>
  <cp:lastModifiedBy>Ferenc Ruzsa</cp:lastModifiedBy>
  <cp:revision>4</cp:revision>
  <dcterms:created xsi:type="dcterms:W3CDTF">2022-08-18T00:12:20Z</dcterms:created>
  <dcterms:modified xsi:type="dcterms:W3CDTF">2022-11-28T19:31:05Z</dcterms:modified>
</cp:coreProperties>
</file>